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58" r:id="rId7"/>
    <p:sldId id="265" r:id="rId8"/>
    <p:sldId id="266" r:id="rId9"/>
    <p:sldId id="259" r:id="rId10"/>
    <p:sldId id="261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Prata" panose="020B0604020202020204" charset="0"/>
      <p:regular r:id="rId14"/>
    </p:embeddedFont>
    <p:embeddedFont>
      <p:font typeface="Radley" panose="020B0604020202020204" charset="0"/>
      <p:regular r:id="rId15"/>
    </p:embeddedFont>
    <p:embeddedFont>
      <p:font typeface="Raleway" pitchFamily="2" charset="0"/>
      <p:regular r:id="rId16"/>
      <p:bold r:id="rId17"/>
      <p:italic r:id="rId18"/>
      <p:boldItalic r:id="rId19"/>
    </p:embeddedFont>
    <p:embeddedFont>
      <p:font typeface="Raleway Bold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2" autoAdjust="0"/>
  </p:normalViewPr>
  <p:slideViewPr>
    <p:cSldViewPr>
      <p:cViewPr>
        <p:scale>
          <a:sx n="50" d="100"/>
          <a:sy n="50" d="100"/>
        </p:scale>
        <p:origin x="974" y="1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psr.umich.edu/web/ICPSR/studies/30263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psr.umich.edu/web/ICPSR/studies/30263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C2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142594" cy="10287000"/>
          </a:xfrm>
          <a:custGeom>
            <a:avLst/>
            <a:gdLst/>
            <a:ahLst/>
            <a:cxnLst/>
            <a:rect l="l" t="t" r="r" b="b"/>
            <a:pathLst>
              <a:path w="18142594" h="10287000">
                <a:moveTo>
                  <a:pt x="0" y="0"/>
                </a:moveTo>
                <a:lnTo>
                  <a:pt x="18142594" y="0"/>
                </a:lnTo>
                <a:lnTo>
                  <a:pt x="181425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171" t="-11585" r="-4900" b="-8077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71093" y="3302909"/>
            <a:ext cx="14745813" cy="46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2D3031"/>
                </a:solidFill>
                <a:latin typeface="Radley"/>
                <a:ea typeface="Radley"/>
                <a:cs typeface="Radley"/>
                <a:sym typeface="Radley"/>
              </a:rPr>
              <a:t>Gender, Roles &amp; Careers: Exploring Congruity Theories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67193" y="8979713"/>
            <a:ext cx="59137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2D3031"/>
                </a:solidFill>
                <a:latin typeface="Raleway Bold"/>
                <a:ea typeface="Raleway Bold"/>
                <a:cs typeface="Raleway Bold"/>
                <a:sym typeface="Raleway Bold"/>
              </a:rPr>
              <a:t>Rashi Gupta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67193" y="9417863"/>
            <a:ext cx="5913783" cy="50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dirty="0">
                <a:solidFill>
                  <a:srgbClr val="2D3031"/>
                </a:solidFill>
                <a:latin typeface="Raleway Bold"/>
                <a:ea typeface="Raleway Bold"/>
                <a:cs typeface="Raleway Bold"/>
                <a:sym typeface="Raleway Bold"/>
              </a:rPr>
              <a:t>2024 September 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695700"/>
            <a:ext cx="14745813" cy="31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804F3B"/>
                </a:solidFill>
                <a:latin typeface="Radley"/>
                <a:ea typeface="Radley"/>
                <a:cs typeface="Radley"/>
                <a:sym typeface="Radley"/>
              </a:rPr>
              <a:t>Thank you</a:t>
            </a:r>
          </a:p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804F3B"/>
                </a:solidFill>
                <a:latin typeface="Radley"/>
                <a:ea typeface="Radley"/>
                <a:cs typeface="Radley"/>
                <a:sym typeface="Radley"/>
              </a:rPr>
              <a:t>for listening!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206520"/>
            <a:ext cx="591378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804F3B"/>
                </a:solidFill>
                <a:latin typeface="Raleway"/>
                <a:ea typeface="Raleway"/>
                <a:cs typeface="Raleway"/>
                <a:sym typeface="Raleway"/>
              </a:rPr>
              <a:t>Rashi Gupta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t="-28411" b="-4936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44000" y="9206520"/>
            <a:ext cx="5913783" cy="46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804F3B"/>
                </a:solidFill>
                <a:latin typeface="Raleway"/>
                <a:ea typeface="Raleway"/>
                <a:cs typeface="Raleway"/>
                <a:sym typeface="Raleway"/>
              </a:rPr>
              <a:t>2024 September 26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4314" y="-3238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820" r="-8923" b="-46820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6740784" y="0"/>
            <a:ext cx="1547216" cy="10287000"/>
            <a:chOff x="0" y="0"/>
            <a:chExt cx="523379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3379" cy="3479800"/>
            </a:xfrm>
            <a:custGeom>
              <a:avLst/>
              <a:gdLst/>
              <a:ahLst/>
              <a:cxnLst/>
              <a:rect l="l" t="t" r="r" b="b"/>
              <a:pathLst>
                <a:path w="523379" h="3479800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6CCB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7127588" y="9201150"/>
            <a:ext cx="77360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804F3B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0190" y="207645"/>
            <a:ext cx="17511006" cy="182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Let’s talk about the dataset ? (</a:t>
            </a:r>
            <a:r>
              <a:rPr lang="en-US" sz="5199" u="sng" dirty="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  <a:hlinkClick r:id="rId3" tooltip="https://www.icpsr.umich.edu/web/ICPSR/studies/30263"/>
              </a:rPr>
              <a:t>LSAY dataset</a:t>
            </a:r>
            <a:r>
              <a:rPr lang="en-US" sz="5199" dirty="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)</a:t>
            </a:r>
          </a:p>
          <a:p>
            <a:pPr algn="l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- Longitudinal Study of American Youth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3407A2-606A-361C-FC49-6ED758D24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66" y="2276056"/>
            <a:ext cx="16538650" cy="72038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4314" y="-3238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820" r="-8923" b="-46820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6740784" y="0"/>
            <a:ext cx="1547216" cy="10287000"/>
            <a:chOff x="0" y="0"/>
            <a:chExt cx="523379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3379" cy="3479800"/>
            </a:xfrm>
            <a:custGeom>
              <a:avLst/>
              <a:gdLst/>
              <a:ahLst/>
              <a:cxnLst/>
              <a:rect l="l" t="t" r="r" b="b"/>
              <a:pathLst>
                <a:path w="523379" h="3479800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6CCB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7127588" y="9201150"/>
            <a:ext cx="773608" cy="113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804F3B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  <a:p>
            <a:pPr algn="ctr">
              <a:lnSpc>
                <a:spcPts val="4480"/>
              </a:lnSpc>
            </a:pPr>
            <a:endParaRPr lang="en-US" sz="3200" dirty="0">
              <a:solidFill>
                <a:srgbClr val="804F3B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90190" y="207645"/>
            <a:ext cx="1751100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Let’s talk about the dataset ? (</a:t>
            </a:r>
            <a:r>
              <a:rPr lang="en-US" sz="5199" u="sng" dirty="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  <a:hlinkClick r:id="rId3" tooltip="https://www.icpsr.umich.edu/web/ICPSR/studies/30263"/>
              </a:rPr>
              <a:t>LSAY dataset</a:t>
            </a:r>
            <a:r>
              <a:rPr lang="en-US" sz="5199" dirty="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A179B9-A466-90BC-4346-23BB59240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6" y="1687116"/>
            <a:ext cx="16480532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03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51347" y="348295"/>
            <a:ext cx="6179952" cy="87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Steps Involved: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457700"/>
            <a:ext cx="9525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endParaRPr/>
          </a:p>
        </p:txBody>
      </p:sp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C1B9A7CC-85B4-BD59-B175-4ACBCD68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0" y="1471092"/>
            <a:ext cx="8928992" cy="818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16217-E7C1-56CD-C574-CA946E685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38" y="2623220"/>
            <a:ext cx="10643962" cy="5637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799D2C-5837-9C83-660F-63EFFE6DDA38}"/>
              </a:ext>
            </a:extLst>
          </p:cNvPr>
          <p:cNvSpPr txBox="1"/>
          <p:nvPr/>
        </p:nvSpPr>
        <p:spPr>
          <a:xfrm>
            <a:off x="11592272" y="8678182"/>
            <a:ext cx="3967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Random Forest algorithm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17EBD-20E0-A6FD-946D-2BCB6DE7DB47}"/>
              </a:ext>
            </a:extLst>
          </p:cNvPr>
          <p:cNvSpPr txBox="1"/>
          <p:nvPr/>
        </p:nvSpPr>
        <p:spPr>
          <a:xfrm>
            <a:off x="4967536" y="8356675"/>
            <a:ext cx="9144000" cy="2493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</a:pPr>
            <a:endParaRPr lang="en-US" sz="2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2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  <a:p>
            <a:pPr algn="ctr">
              <a:lnSpc>
                <a:spcPts val="4759"/>
              </a:lnSpc>
            </a:pPr>
            <a:endParaRPr lang="en-US" sz="2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2322394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139238" y="4457700"/>
            <a:ext cx="9525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7FA81-6C9A-C689-5BBC-0C1DD6A67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36" y="5791572"/>
            <a:ext cx="8800673" cy="4032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6939CE-0CAD-4814-A999-74D4A2342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2" y="246956"/>
            <a:ext cx="12457383" cy="55446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59DD46-472C-1426-96E0-8190B8A279BC}"/>
              </a:ext>
            </a:extLst>
          </p:cNvPr>
          <p:cNvSpPr txBox="1"/>
          <p:nvPr/>
        </p:nvSpPr>
        <p:spPr>
          <a:xfrm>
            <a:off x="12870823" y="1497514"/>
            <a:ext cx="54171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 &lt;-- SMOTE-For handling Class Imbalance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A8E3A7-45BE-63C7-5198-4FCAEDC04EE9}"/>
              </a:ext>
            </a:extLst>
          </p:cNvPr>
          <p:cNvSpPr txBox="1"/>
          <p:nvPr/>
        </p:nvSpPr>
        <p:spPr>
          <a:xfrm>
            <a:off x="5615608" y="7447756"/>
            <a:ext cx="29523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 Grid Search CV  </a:t>
            </a:r>
            <a:r>
              <a:rPr lang="en-IN" sz="2800" dirty="0">
                <a:sym typeface="Wingdings" panose="05000000000000000000" pitchFamily="2" charset="2"/>
              </a:rPr>
              <a:t></a:t>
            </a:r>
            <a:r>
              <a:rPr lang="en-IN" sz="2800" dirty="0"/>
              <a:t>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C33172-BB1E-05C9-85DB-BF217F593A93}"/>
              </a:ext>
            </a:extLst>
          </p:cNvPr>
          <p:cNvSpPr txBox="1"/>
          <p:nvPr/>
        </p:nvSpPr>
        <p:spPr>
          <a:xfrm>
            <a:off x="3527376" y="8290253"/>
            <a:ext cx="9144000" cy="2493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</a:pPr>
            <a:endParaRPr lang="en-US" sz="2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2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  <a:p>
            <a:pPr algn="ctr">
              <a:lnSpc>
                <a:spcPts val="4759"/>
              </a:lnSpc>
            </a:pPr>
            <a:endParaRPr lang="en-US" sz="2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1966534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882" y="1593802"/>
            <a:ext cx="8346962" cy="7078090"/>
          </a:xfrm>
          <a:custGeom>
            <a:avLst/>
            <a:gdLst/>
            <a:ahLst/>
            <a:cxnLst/>
            <a:rect l="l" t="t" r="r" b="b"/>
            <a:pathLst>
              <a:path w="7607987" h="5869673">
                <a:moveTo>
                  <a:pt x="0" y="0"/>
                </a:moveTo>
                <a:lnTo>
                  <a:pt x="7607987" y="0"/>
                </a:lnTo>
                <a:lnTo>
                  <a:pt x="7607987" y="5869673"/>
                </a:lnTo>
                <a:lnTo>
                  <a:pt x="0" y="5869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1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8761" y="1593802"/>
            <a:ext cx="8836569" cy="7078090"/>
          </a:xfrm>
          <a:custGeom>
            <a:avLst/>
            <a:gdLst/>
            <a:ahLst/>
            <a:cxnLst/>
            <a:rect l="l" t="t" r="r" b="b"/>
            <a:pathLst>
              <a:path w="8346962" h="5974877">
                <a:moveTo>
                  <a:pt x="0" y="0"/>
                </a:moveTo>
                <a:lnTo>
                  <a:pt x="8346963" y="0"/>
                </a:lnTo>
                <a:lnTo>
                  <a:pt x="8346963" y="5974876"/>
                </a:lnTo>
                <a:lnTo>
                  <a:pt x="0" y="5974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51347" y="348295"/>
            <a:ext cx="617995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Findings 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457700"/>
            <a:ext cx="9525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12193" y="8163242"/>
            <a:ext cx="17673138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51347" y="348295"/>
            <a:ext cx="617995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Findings 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457700"/>
            <a:ext cx="9525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12193" y="8163242"/>
            <a:ext cx="17673138" cy="303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BB0763-076E-DFE8-5670-E55976E8F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57" y="145955"/>
            <a:ext cx="9784248" cy="57604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BADEAA-222A-E13C-190B-23A6A1F36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24" y="4999484"/>
            <a:ext cx="8632121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5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51347" y="348295"/>
            <a:ext cx="617995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Findings 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457700"/>
            <a:ext cx="9525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12193" y="8163242"/>
            <a:ext cx="17673138" cy="365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7FA90-7899-1B1C-4B7A-6E94B5318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84" y="1399084"/>
            <a:ext cx="14833648" cy="74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5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6485" y="0"/>
            <a:ext cx="18831916" cy="10287000"/>
          </a:xfrm>
          <a:custGeom>
            <a:avLst/>
            <a:gdLst/>
            <a:ahLst/>
            <a:cxnLst/>
            <a:rect l="l" t="t" r="r" b="b"/>
            <a:pathLst>
              <a:path w="18831916" h="10287000">
                <a:moveTo>
                  <a:pt x="0" y="0"/>
                </a:moveTo>
                <a:lnTo>
                  <a:pt x="18831916" y="0"/>
                </a:lnTo>
                <a:lnTo>
                  <a:pt x="18831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52468" b="-305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5607" y="121335"/>
            <a:ext cx="17696787" cy="220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spc="-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Points for Each Grade</a:t>
            </a:r>
          </a:p>
          <a:p>
            <a:pPr algn="ctr">
              <a:lnSpc>
                <a:spcPts val="6300"/>
              </a:lnSpc>
            </a:pPr>
            <a:endParaRPr lang="en-US" sz="4500" spc="-13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4900"/>
              </a:lnSpc>
            </a:pPr>
            <a:endParaRPr lang="en-US" sz="3500" spc="-1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AutoShape 6" descr="A flowchart that visually represents the key changes in gender perceptions and career aspirations across 7th to 12th grades. The chart should have six distinct sections: 7th Grade, 8th Grade, 9th Grade, 10th Grade, 11th Grade, and 12th Grade, with arrows connecting them in a logical sequence. Each section highlights the following key points: 7th Grade: Setting the Stage for Gender Perceptions; 8th Grade: Shaping Gendered Career Aspirations; 9th Grade: Cementing Gendered Interests; 10th Grade: Deepening Gender Gaps in Academic Choices; 11th Grade: Crystallizing Gendered Career Aspirations; 12th Grade: Finalizing Career Paths and Gendered College Majors. The style should be clean and professional, with clear headings and concise text summarizing the key changes at each stage.">
            <a:extLst>
              <a:ext uri="{FF2B5EF4-FFF2-40B4-BE49-F238E27FC236}">
                <a16:creationId xmlns:a16="http://schemas.microsoft.com/office/drawing/2014/main" id="{2500761A-012C-1060-3EE6-FB1039E96E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307E6-2703-315A-4BF1-E0BDFE72F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42" y="1222822"/>
            <a:ext cx="9865915" cy="85689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GSOC_MidTerm_Report</Template>
  <TotalTime>57</TotalTime>
  <Words>88</Words>
  <Application>Microsoft Office PowerPoint</Application>
  <PresentationFormat>Custom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Canva Sans Bold</vt:lpstr>
      <vt:lpstr>Arial</vt:lpstr>
      <vt:lpstr>Raleway</vt:lpstr>
      <vt:lpstr>Prata</vt:lpstr>
      <vt:lpstr>Calibri</vt:lpstr>
      <vt:lpstr>Canva Sans</vt:lpstr>
      <vt:lpstr>Radley</vt:lpstr>
      <vt:lpstr>Raleway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Rashi Gupta</dc:creator>
  <cp:lastModifiedBy>Rashi Gupta</cp:lastModifiedBy>
  <cp:revision>6</cp:revision>
  <dcterms:created xsi:type="dcterms:W3CDTF">2024-09-18T21:15:26Z</dcterms:created>
  <dcterms:modified xsi:type="dcterms:W3CDTF">2024-09-18T22:12:46Z</dcterms:modified>
  <dc:identifier>DAGL7Atjd6M</dc:identifier>
</cp:coreProperties>
</file>